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67" r:id="rId3"/>
    <p:sldId id="268" r:id="rId4"/>
    <p:sldId id="262" r:id="rId5"/>
    <p:sldId id="261" r:id="rId6"/>
    <p:sldId id="265" r:id="rId7"/>
    <p:sldId id="266" r:id="rId8"/>
    <p:sldId id="269" r:id="rId9"/>
    <p:sldId id="270" r:id="rId10"/>
    <p:sldId id="271" r:id="rId11"/>
    <p:sldId id="272" r:id="rId12"/>
    <p:sldId id="273" r:id="rId13"/>
    <p:sldId id="274" r:id="rId14"/>
    <p:sldId id="27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D9D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005" autoAdjust="0"/>
    <p:restoredTop sz="94660"/>
  </p:normalViewPr>
  <p:slideViewPr>
    <p:cSldViewPr snapToGrid="0">
      <p:cViewPr varScale="1">
        <p:scale>
          <a:sx n="75" d="100"/>
          <a:sy n="75" d="100"/>
        </p:scale>
        <p:origin x="-41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255D9-21C1-4D49-8020-C159577F5724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BA94B-F2EC-4199-AC70-446C57BD47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4283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D000-AD47-43C0-86CF-514FD324795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07AD-2E5A-449D-B039-E4ADBCFB31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0563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D000-AD47-43C0-86CF-514FD324795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07AD-2E5A-449D-B039-E4ADBCFB31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442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D000-AD47-43C0-86CF-514FD324795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07AD-2E5A-449D-B039-E4ADBCFB31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9366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D000-AD47-43C0-86CF-514FD324795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07AD-2E5A-449D-B039-E4ADBCFB31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9042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D000-AD47-43C0-86CF-514FD324795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07AD-2E5A-449D-B039-E4ADBCFB31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794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D000-AD47-43C0-86CF-514FD324795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07AD-2E5A-449D-B039-E4ADBCFB31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5469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D000-AD47-43C0-86CF-514FD324795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07AD-2E5A-449D-B039-E4ADBCFB31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8202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D000-AD47-43C0-86CF-514FD324795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07AD-2E5A-449D-B039-E4ADBCFB31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7483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D000-AD47-43C0-86CF-514FD324795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07AD-2E5A-449D-B039-E4ADBCFB31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0691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D000-AD47-43C0-86CF-514FD324795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07AD-2E5A-449D-B039-E4ADBCFB31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533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D000-AD47-43C0-86CF-514FD324795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207AD-2E5A-449D-B039-E4ADBCFB31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4678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5D000-AD47-43C0-86CF-514FD3247950}" type="datetimeFigureOut">
              <a:rPr lang="ru-RU" smtClean="0"/>
              <a:pPr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207AD-2E5A-449D-B039-E4ADBCFB31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7012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9.wdp"/><Relationship Id="rId17" Type="http://schemas.openxmlformats.org/officeDocument/2006/relationships/image" Target="../media/image29.png"/><Relationship Id="rId2" Type="http://schemas.openxmlformats.org/officeDocument/2006/relationships/image" Target="../media/image4.jpeg"/><Relationship Id="rId16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6.png"/><Relationship Id="rId5" Type="http://schemas.openxmlformats.org/officeDocument/2006/relationships/image" Target="../media/image12.png"/><Relationship Id="rId15" Type="http://schemas.openxmlformats.org/officeDocument/2006/relationships/image" Target="../media/image28.png"/><Relationship Id="rId10" Type="http://schemas.microsoft.com/office/2007/relationships/hdphoto" Target="../media/hdphoto8.wdp"/><Relationship Id="rId4" Type="http://schemas.openxmlformats.org/officeDocument/2006/relationships/image" Target="../media/image10.png"/><Relationship Id="rId9" Type="http://schemas.openxmlformats.org/officeDocument/2006/relationships/image" Target="../media/image25.png"/><Relationship Id="rId1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.jpeg"/><Relationship Id="rId7" Type="http://schemas.openxmlformats.org/officeDocument/2006/relationships/image" Target="../media/image3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hdphoto" Target="../media/hdphoto12.wdp"/><Relationship Id="rId11" Type="http://schemas.microsoft.com/office/2007/relationships/media" Target="../media/media7.mp3"/><Relationship Id="rId10" Type="http://schemas.microsoft.com/office/2007/relationships/hdphoto" Target="../media/hdphoto14.wdp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jpe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hdphoto" Target="../media/hdphoto15.wdp"/><Relationship Id="rId11" Type="http://schemas.openxmlformats.org/officeDocument/2006/relationships/image" Target="../media/image6.png"/><Relationship Id="rId10" Type="http://schemas.microsoft.com/office/2007/relationships/media" Target="../media/media8.mp3"/><Relationship Id="rId4" Type="http://schemas.openxmlformats.org/officeDocument/2006/relationships/image" Target="../media/image33.png"/><Relationship Id="rId9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34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hdphoto" Target="../media/hdphoto17.wdp"/><Relationship Id="rId11" Type="http://schemas.microsoft.com/office/2007/relationships/media" Target="../media/media9.mp3"/><Relationship Id="rId10" Type="http://schemas.microsoft.com/office/2007/relationships/hdphoto" Target="../media/hdphoto16.wdp"/><Relationship Id="rId4" Type="http://schemas.openxmlformats.org/officeDocument/2006/relationships/image" Target="../media/image36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jpeg"/><Relationship Id="rId7" Type="http://schemas.openxmlformats.org/officeDocument/2006/relationships/image" Target="../media/image34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hdphoto" Target="../media/hdphoto18.wdp"/><Relationship Id="rId11" Type="http://schemas.microsoft.com/office/2007/relationships/media" Target="../media/media10.mp3"/><Relationship Id="rId10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jpeg"/><Relationship Id="rId7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12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image" Target="../media/image4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microsoft.com/office/2007/relationships/media" Target="../media/media4.mp3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hdphoto" Target="../media/hdphoto5.wdp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microsoft.com/office/2007/relationships/media" Target="../media/media5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6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88"/>
            <a:ext cx="12192000" cy="68550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0128" y="3831220"/>
            <a:ext cx="3244105" cy="255999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Прямоугольник с двумя скругленными соседними углами 16">
            <a:hlinkClick r:id="" action="ppaction://hlinkshowjump?jump=nextslide"/>
          </p:cNvPr>
          <p:cNvSpPr/>
          <p:nvPr/>
        </p:nvSpPr>
        <p:spPr>
          <a:xfrm>
            <a:off x="5181871" y="2516434"/>
            <a:ext cx="1828257" cy="692458"/>
          </a:xfrm>
          <a:prstGeom prst="round2SameRect">
            <a:avLst>
              <a:gd name="adj1" fmla="val 50000"/>
              <a:gd name="adj2" fmla="val 50000"/>
            </a:avLst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Начать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3093390" y="3662609"/>
            <a:ext cx="906802" cy="8257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848266" y="3831220"/>
            <a:ext cx="872328" cy="68221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6502" y="3290359"/>
            <a:ext cx="3712298" cy="31451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81152" y="1488"/>
            <a:ext cx="113952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Интерактивная </a:t>
            </a:r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дидактическая игра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: “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Грамотный покупатель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”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485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575" y="3688830"/>
            <a:ext cx="3633605" cy="25687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048530" y="3811015"/>
            <a:ext cx="2785799" cy="27265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636077" y="5487139"/>
            <a:ext cx="1240326" cy="669957"/>
          </a:xfrm>
          <a:prstGeom prst="roundRect">
            <a:avLst>
              <a:gd name="adj" fmla="val 3288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10р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9832" y="399218"/>
            <a:ext cx="872554" cy="87255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4633" y="612283"/>
            <a:ext cx="968568" cy="96856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42419" y="391964"/>
            <a:ext cx="968568" cy="96856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3802" r="-38129"/>
          <a:stretch/>
        </p:blipFill>
        <p:spPr>
          <a:xfrm>
            <a:off x="9547815" y="497011"/>
            <a:ext cx="1337877" cy="1199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99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3615" y="428829"/>
            <a:ext cx="807623" cy="80619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5515" t="-28386" r="-1834"/>
          <a:stretch/>
        </p:blipFill>
        <p:spPr>
          <a:xfrm>
            <a:off x="5910360" y="384663"/>
            <a:ext cx="1330321" cy="12435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1633" y="660290"/>
            <a:ext cx="872554" cy="87255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5904" y="1654055"/>
            <a:ext cx="872554" cy="87255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>
                        <a14:foregroundMark x1="13125" y1="57699" x2="13125" y2="57699"/>
                        <a14:foregroundMark x1="11000" y1="59643" x2="11000" y2="59643"/>
                        <a14:foregroundMark x1="13250" y1="67261" x2="13250" y2="67261"/>
                        <a14:foregroundMark x1="18500" y1="54457" x2="18500" y2="54457"/>
                        <a14:foregroundMark x1="17125" y1="53809" x2="17125" y2="53809"/>
                        <a14:foregroundMark x1="18625" y1="59968" x2="18625" y2="59968"/>
                        <a14:foregroundMark x1="14500" y1="62075" x2="14500" y2="62075"/>
                        <a14:foregroundMark x1="18125" y1="51864" x2="19875" y2="54943"/>
                        <a14:foregroundMark x1="42875" y1="76823" x2="36000" y2="64992"/>
                        <a14:foregroundMark x1="37750" y1="77147" x2="35250" y2="63209"/>
                        <a14:foregroundMark x1="32625" y1="59968" x2="35125" y2="49919"/>
                        <a14:foregroundMark x1="39500" y1="31280" x2="61125" y2="18476"/>
                        <a14:foregroundMark x1="80625" y1="7618" x2="91625" y2="29335"/>
                        <a14:foregroundMark x1="89625" y1="20097" x2="94375" y2="39222"/>
                        <a14:foregroundMark x1="96250" y1="29498" x2="97000" y2="35981"/>
                        <a14:foregroundMark x1="90500" y1="75689" x2="80625" y2="84927"/>
                        <a14:foregroundMark x1="82875" y1="89951" x2="65000" y2="95624"/>
                        <a14:foregroundMark x1="98375" y1="36953" x2="97000" y2="30794"/>
                        <a14:foregroundMark x1="17375" y1="56888" x2="14375" y2="58995"/>
                        <a14:foregroundMark x1="17750" y1="58185" x2="11000" y2="52998"/>
                        <a14:foregroundMark x1="12625" y1="55429" x2="7875" y2="57050"/>
                        <a14:foregroundMark x1="13750" y1="52674" x2="14125" y2="47974"/>
                        <a14:foregroundMark x1="92625" y1="19935" x2="95500" y2="26094"/>
                        <a14:foregroundMark x1="15875" y1="49271" x2="13500" y2="42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2424" y="3969408"/>
            <a:ext cx="2738761" cy="21122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99519" l="0" r="9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8029" y="3908005"/>
            <a:ext cx="1567552" cy="21736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99300" l="900" r="99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91381" t="-82671" r="-74223" b="-1"/>
          <a:stretch/>
        </p:blipFill>
        <p:spPr>
          <a:xfrm>
            <a:off x="905027" y="365885"/>
            <a:ext cx="2049562" cy="14096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1564" y="1788409"/>
            <a:ext cx="872554" cy="87255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999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1339" t="-45049" r="-1"/>
          <a:stretch/>
        </p:blipFill>
        <p:spPr>
          <a:xfrm>
            <a:off x="3936293" y="1709295"/>
            <a:ext cx="1303017" cy="11693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-19109" r="-48090" b="1"/>
          <a:stretch/>
        </p:blipFill>
        <p:spPr>
          <a:xfrm>
            <a:off x="8055887" y="1624614"/>
            <a:ext cx="1434342" cy="115365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99519" l="0" r="9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4918" y="3908786"/>
            <a:ext cx="1567552" cy="21736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99519" l="0" r="99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1474" y="3886392"/>
            <a:ext cx="1567552" cy="217367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>
                        <a14:foregroundMark x1="13125" y1="57699" x2="13125" y2="57699"/>
                        <a14:foregroundMark x1="11000" y1="59643" x2="11000" y2="59643"/>
                        <a14:foregroundMark x1="13250" y1="67261" x2="13250" y2="67261"/>
                        <a14:foregroundMark x1="18500" y1="54457" x2="18500" y2="54457"/>
                        <a14:foregroundMark x1="17125" y1="53809" x2="17125" y2="53809"/>
                        <a14:foregroundMark x1="18625" y1="59968" x2="18625" y2="59968"/>
                        <a14:foregroundMark x1="14500" y1="62075" x2="14500" y2="62075"/>
                        <a14:foregroundMark x1="18125" y1="51864" x2="19875" y2="54943"/>
                        <a14:foregroundMark x1="42875" y1="76823" x2="36000" y2="64992"/>
                        <a14:foregroundMark x1="37750" y1="77147" x2="35250" y2="63209"/>
                        <a14:foregroundMark x1="32625" y1="59968" x2="35125" y2="49919"/>
                        <a14:foregroundMark x1="39500" y1="31280" x2="61125" y2="18476"/>
                        <a14:foregroundMark x1="80625" y1="7618" x2="91625" y2="29335"/>
                        <a14:foregroundMark x1="89625" y1="20097" x2="94375" y2="39222"/>
                        <a14:foregroundMark x1="96250" y1="29498" x2="97000" y2="35981"/>
                        <a14:foregroundMark x1="90500" y1="75689" x2="80625" y2="84927"/>
                        <a14:foregroundMark x1="82875" y1="89951" x2="65000" y2="95624"/>
                        <a14:foregroundMark x1="98375" y1="36953" x2="97000" y2="30794"/>
                        <a14:foregroundMark x1="17375" y1="56888" x2="14375" y2="58995"/>
                        <a14:foregroundMark x1="17750" y1="58185" x2="11000" y2="52998"/>
                        <a14:foregroundMark x1="12625" y1="55429" x2="7875" y2="57050"/>
                        <a14:foregroundMark x1="13750" y1="52674" x2="14125" y2="47974"/>
                        <a14:foregroundMark x1="92625" y1="19935" x2="95500" y2="26094"/>
                        <a14:foregroundMark x1="15875" y1="49271" x2="13500" y2="42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4824" y="4121808"/>
            <a:ext cx="2738761" cy="2112269"/>
          </a:xfrm>
          <a:prstGeom prst="rect">
            <a:avLst/>
          </a:prstGeom>
        </p:spPr>
      </p:pic>
      <p:sp>
        <p:nvSpPr>
          <p:cNvPr id="27" name="Прямоугольник с двумя скругленными соседними углами 26">
            <a:hlinkClick r:id="" action="ppaction://hlinkshowjump?jump=nextslide"/>
          </p:cNvPr>
          <p:cNvSpPr/>
          <p:nvPr/>
        </p:nvSpPr>
        <p:spPr>
          <a:xfrm>
            <a:off x="10031422" y="6008731"/>
            <a:ext cx="1828257" cy="692458"/>
          </a:xfrm>
          <a:prstGeom prst="round2SameRect">
            <a:avLst>
              <a:gd name="adj1" fmla="val 50000"/>
              <a:gd name="adj2" fmla="val 50000"/>
            </a:avLst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  <p:pic>
        <p:nvPicPr>
          <p:cNvPr id="28" name="Picture 4" descr="https://www.clipartmax.com/png/full/43-434738_clip-art-tags-tick-and-a-cross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2358" y="1770304"/>
            <a:ext cx="1130885" cy="113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s://www.clipartmax.com/png/full/43-434738_clip-art-tags-tick-and-a-cross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0360" y="428048"/>
            <a:ext cx="1130885" cy="113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s://www.clipartmax.com/png/full/43-434738_clip-art-tags-tick-and-a-cross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1507" y="1664205"/>
            <a:ext cx="1130885" cy="113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0747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6168 0.597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33" y="29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63295 0.663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331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0.575 0.625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3127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6599 0.6192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95" y="3094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07526 0.51736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25856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8151 0.64629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6" y="3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7" name="Прямоугольник с двумя скругленными соседними углами 6">
            <a:hlinkClick r:id="" action="ppaction://hlinkshowjump?jump=nextslide"/>
          </p:cNvPr>
          <p:cNvSpPr/>
          <p:nvPr/>
        </p:nvSpPr>
        <p:spPr>
          <a:xfrm>
            <a:off x="5089768" y="2648068"/>
            <a:ext cx="1828257" cy="692458"/>
          </a:xfrm>
          <a:prstGeom prst="round2SameRect">
            <a:avLst>
              <a:gd name="adj1" fmla="val 50000"/>
              <a:gd name="adj2" fmla="val 50000"/>
            </a:avLst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Дальше!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83258" y="1155286"/>
            <a:ext cx="92254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Молодец! Последнее задание! Жми дальше.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910" b="100000" l="9910" r="100000">
                        <a14:foregroundMark x1="27928" y1="34234" x2="27928" y2="34234"/>
                        <a14:foregroundMark x1="28529" y1="84685" x2="28829" y2="81081"/>
                        <a14:foregroundMark x1="66066" y1="63063" x2="53904" y2="54505"/>
                        <a14:foregroundMark x1="51502" y1="72297" x2="51952" y2="75450"/>
                        <a14:foregroundMark x1="52853" y1="76802" x2="57357" y2="73874"/>
                        <a14:foregroundMark x1="55856" y1="74550" x2="60360" y2="76802"/>
                        <a14:foregroundMark x1="51652" y1="76126" x2="51351" y2="72297"/>
                        <a14:foregroundMark x1="51502" y1="72297" x2="52102" y2="71171"/>
                        <a14:backgroundMark x1="43243" y1="90991" x2="43243" y2="90991"/>
                        <a14:backgroundMark x1="42042" y1="75901" x2="42042" y2="75901"/>
                        <a14:backgroundMark x1="45646" y1="71847" x2="45646" y2="71847"/>
                        <a14:backgroundMark x1="47598" y1="79054" x2="47598" y2="79054"/>
                        <a14:backgroundMark x1="44444" y1="84009" x2="44444" y2="84009"/>
                        <a14:backgroundMark x1="40090" y1="84685" x2="40090" y2="84685"/>
                        <a14:backgroundMark x1="41141" y1="83784" x2="41141" y2="83784"/>
                        <a14:backgroundMark x1="41291" y1="84459" x2="41291" y2="84459"/>
                        <a14:backgroundMark x1="38138" y1="83784" x2="38138" y2="83784"/>
                        <a14:backgroundMark x1="38438" y1="84685" x2="38438" y2="84685"/>
                        <a14:backgroundMark x1="38138" y1="87387" x2="38138" y2="87387"/>
                        <a14:backgroundMark x1="38589" y1="91892" x2="38589" y2="91892"/>
                        <a14:backgroundMark x1="48949" y1="89865" x2="48498" y2="89640"/>
                        <a14:backgroundMark x1="46246" y1="89189" x2="46246" y2="89189"/>
                        <a14:backgroundMark x1="46547" y1="91441" x2="46547" y2="91441"/>
                        <a14:backgroundMark x1="49700" y1="85135" x2="49700" y2="85135"/>
                        <a14:backgroundMark x1="50901" y1="85586" x2="50901" y2="85586"/>
                        <a14:backgroundMark x1="66066" y1="79054" x2="66066" y2="79054"/>
                        <a14:backgroundMark x1="67718" y1="79505" x2="67718" y2="79505"/>
                        <a14:backgroundMark x1="62913" y1="75676" x2="69670" y2="80631"/>
                        <a14:backgroundMark x1="44294" y1="77252" x2="48949" y2="67568"/>
                        <a14:backgroundMark x1="42342" y1="65315" x2="41892" y2="68694"/>
                        <a14:backgroundMark x1="53754" y1="84685" x2="55856" y2="84685"/>
                        <a14:backgroundMark x1="56156" y1="84910" x2="60360" y2="84685"/>
                        <a14:backgroundMark x1="48799" y1="81532" x2="56306" y2="84009"/>
                        <a14:backgroundMark x1="37838" y1="75000" x2="37838" y2="75000"/>
                        <a14:backgroundMark x1="50901" y1="76802" x2="50901" y2="76802"/>
                        <a14:backgroundMark x1="58408" y1="77928" x2="58408" y2="77928"/>
                        <a14:backgroundMark x1="52102" y1="69595" x2="52102" y2="69595"/>
                        <a14:backgroundMark x1="54354" y1="69144" x2="54354" y2="69144"/>
                        <a14:backgroundMark x1="52553" y1="68919" x2="52553" y2="68919"/>
                        <a14:backgroundMark x1="55255" y1="77477" x2="55255" y2="77477"/>
                        <a14:backgroundMark x1="58559" y1="77477" x2="58559" y2="77477"/>
                        <a14:backgroundMark x1="54354" y1="69595" x2="54354" y2="69595"/>
                        <a14:backgroundMark x1="51201" y1="72072" x2="51201" y2="73198"/>
                        <a14:backgroundMark x1="50901" y1="75225" x2="51351" y2="76351"/>
                        <a14:backgroundMark x1="51502" y1="77477" x2="51802" y2="77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8" t="1574" r="50012" b="-1574"/>
          <a:stretch/>
        </p:blipFill>
        <p:spPr>
          <a:xfrm>
            <a:off x="461423" y="2434461"/>
            <a:ext cx="2949289" cy="406738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5828" y="4468151"/>
            <a:ext cx="3323844" cy="18461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4625" b="99250" l="4022" r="98370">
                        <a14:foregroundMark x1="45652" y1="29875" x2="54674" y2="35875"/>
                        <a14:foregroundMark x1="50870" y1="28000" x2="50978" y2="38500"/>
                        <a14:foregroundMark x1="57935" y1="21500" x2="63913" y2="27750"/>
                        <a14:foregroundMark x1="63804" y1="21875" x2="61522" y2="31750"/>
                        <a14:foregroundMark x1="85652" y1="23500" x2="85435" y2="33875"/>
                        <a14:foregroundMark x1="87391" y1="28875" x2="91196" y2="31875"/>
                        <a14:foregroundMark x1="86630" y1="20750" x2="89674" y2="13125"/>
                        <a14:foregroundMark x1="83913" y1="37250" x2="82609" y2="27375"/>
                        <a14:foregroundMark x1="81196" y1="28875" x2="77935" y2="2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498712" y="3836008"/>
            <a:ext cx="2024264" cy="18334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1141284836ce67d726a090564d64f49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631267" y="1234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93275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91156" y="754864"/>
            <a:ext cx="922548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Помоги чебурашке выбрать для крокодила Гены подарок, если у него в кошельке 3 монеты по 2 рубля. Если готов, жми начать.</a:t>
            </a:r>
          </a:p>
        </p:txBody>
      </p:sp>
      <p:sp>
        <p:nvSpPr>
          <p:cNvPr id="11" name="Прямоугольник с двумя скругленными соседними углами 10">
            <a:hlinkClick r:id="" action="ppaction://hlinkshowjump?jump=nextslide"/>
          </p:cNvPr>
          <p:cNvSpPr/>
          <p:nvPr/>
        </p:nvSpPr>
        <p:spPr>
          <a:xfrm>
            <a:off x="5089768" y="3169276"/>
            <a:ext cx="1828257" cy="692458"/>
          </a:xfrm>
          <a:prstGeom prst="round2SameRect">
            <a:avLst>
              <a:gd name="adj1" fmla="val 50000"/>
              <a:gd name="adj2" fmla="val 50000"/>
            </a:avLst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Начать!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6360" b="93640" l="10000" r="90000">
                        <a14:foregroundMark x1="28250" y1="26502" x2="28250" y2="64311"/>
                        <a14:foregroundMark x1="33917" y1="31567" x2="35417" y2="67727"/>
                        <a14:foregroundMark x1="34000" y1="79034" x2="34750" y2="70436"/>
                        <a14:foregroundMark x1="27500" y1="79623" x2="29250" y2="62662"/>
                        <a14:foregroundMark x1="27417" y1="19081" x2="27833" y2="23910"/>
                        <a14:foregroundMark x1="34500" y1="23322" x2="34750" y2="28504"/>
                        <a14:foregroundMark x1="21667" y1="26384" x2="21667" y2="26384"/>
                        <a14:foregroundMark x1="14583" y1="33569" x2="14583" y2="33569"/>
                        <a14:foregroundMark x1="21750" y1="38987" x2="21750" y2="38987"/>
                        <a14:foregroundMark x1="14833" y1="46643" x2="14833" y2="46643"/>
                        <a14:foregroundMark x1="22167" y1="54535" x2="22167" y2="54535"/>
                        <a14:foregroundMark x1="15333" y1="60660" x2="15333" y2="60660"/>
                        <a14:foregroundMark x1="21583" y1="67020" x2="21583" y2="67020"/>
                        <a14:foregroundMark x1="14833" y1="74558" x2="14833" y2="74558"/>
                        <a14:foregroundMark x1="15167" y1="48174" x2="15167" y2="48174"/>
                        <a14:foregroundMark x1="20583" y1="52650" x2="20583" y2="52650"/>
                        <a14:foregroundMark x1="14833" y1="62544" x2="14833" y2="62544"/>
                        <a14:foregroundMark x1="21000" y1="69258" x2="21000" y2="69258"/>
                        <a14:foregroundMark x1="15667" y1="74676" x2="15667" y2="74676"/>
                        <a14:foregroundMark x1="79500" y1="53357" x2="79500" y2="53357"/>
                        <a14:foregroundMark x1="71417" y1="80094" x2="71417" y2="22615"/>
                        <a14:foregroundMark x1="65083" y1="21437" x2="65333" y2="79034"/>
                        <a14:foregroundMark x1="59000" y1="80448" x2="59250" y2="20024"/>
                        <a14:foregroundMark x1="38917" y1="22968" x2="62583" y2="26502"/>
                        <a14:foregroundMark x1="36667" y1="70318" x2="56917" y2="69965"/>
                        <a14:foregroundMark x1="40583" y1="79976" x2="40667" y2="20612"/>
                        <a14:foregroundMark x1="46500" y1="21437" x2="47000" y2="77739"/>
                        <a14:foregroundMark x1="54000" y1="76914" x2="53250" y2="20848"/>
                        <a14:foregroundMark x1="79083" y1="52650" x2="79083" y2="52650"/>
                        <a14:foregroundMark x1="79083" y1="40989" x2="79083" y2="40989"/>
                        <a14:foregroundMark x1="79000" y1="26266" x2="79000" y2="26266"/>
                        <a14:foregroundMark x1="79750" y1="25442" x2="79750" y2="25442"/>
                        <a14:foregroundMark x1="85333" y1="33333" x2="85333" y2="33333"/>
                        <a14:foregroundMark x1="79583" y1="39340" x2="79583" y2="39340"/>
                        <a14:foregroundMark x1="86000" y1="34982" x2="86000" y2="34982"/>
                        <a14:foregroundMark x1="84917" y1="45701" x2="84917" y2="45701"/>
                        <a14:foregroundMark x1="85583" y1="48057" x2="85583" y2="48057"/>
                        <a14:foregroundMark x1="85250" y1="59364" x2="85250" y2="59364"/>
                        <a14:foregroundMark x1="85333" y1="62309" x2="85333" y2="62309"/>
                        <a14:foregroundMark x1="85000" y1="73145" x2="85000" y2="73145"/>
                        <a14:foregroundMark x1="79167" y1="67609" x2="78917" y2="67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025590">
            <a:off x="1322509" y="3701052"/>
            <a:ext cx="2300540" cy="1627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5822">
            <a:off x="4523895" y="4049587"/>
            <a:ext cx="3888586" cy="25101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foregroundMark x1="9767" y1="85381" x2="24419" y2="45888"/>
                        <a14:foregroundMark x1="15349" y1="81827" x2="15349" y2="81827"/>
                        <a14:foregroundMark x1="5349" y1="81218" x2="5349" y2="81218"/>
                        <a14:foregroundMark x1="8837" y1="91371" x2="8837" y2="91371"/>
                        <a14:foregroundMark x1="10000" y1="91472" x2="14186" y2="88223"/>
                        <a14:foregroundMark x1="5930" y1="78680" x2="16512" y2="54315"/>
                        <a14:foregroundMark x1="49767" y1="77157" x2="43605" y2="79289"/>
                        <a14:foregroundMark x1="43605" y1="79289" x2="42093" y2="86904"/>
                        <a14:foregroundMark x1="47326" y1="75330" x2="46512" y2="77868"/>
                        <a14:foregroundMark x1="19186" y1="52792" x2="25116" y2="50152"/>
                        <a14:foregroundMark x1="21395" y1="50152" x2="23372" y2="54010"/>
                        <a14:foregroundMark x1="40581" y1="82538" x2="42093" y2="88223"/>
                        <a14:foregroundMark x1="44535" y1="90660" x2="62558" y2="86701"/>
                        <a14:foregroundMark x1="46860" y1="91168" x2="50349" y2="91371"/>
                        <a14:foregroundMark x1="57674" y1="87208" x2="63023" y2="84365"/>
                        <a14:foregroundMark x1="62674" y1="84670" x2="62558" y2="81320"/>
                        <a14:foregroundMark x1="63488" y1="81421" x2="67907" y2="82538"/>
                        <a14:foregroundMark x1="68721" y1="82843" x2="81512" y2="79289"/>
                        <a14:foregroundMark x1="82442" y1="78883" x2="88488" y2="75330"/>
                        <a14:foregroundMark x1="88488" y1="75330" x2="90465" y2="73299"/>
                        <a14:foregroundMark x1="90465" y1="73299" x2="91279" y2="70660"/>
                        <a14:foregroundMark x1="91279" y1="70660" x2="90698" y2="68122"/>
                        <a14:foregroundMark x1="90233" y1="68629" x2="88721" y2="66294"/>
                        <a14:foregroundMark x1="88488" y1="66294" x2="83023" y2="62538"/>
                        <a14:foregroundMark x1="58721" y1="56751" x2="78953" y2="61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52495">
            <a:off x="9067015" y="3337560"/>
            <a:ext cx="2626603" cy="3008376"/>
          </a:xfrm>
          <a:prstGeom prst="rect">
            <a:avLst/>
          </a:prstGeom>
        </p:spPr>
      </p:pic>
      <p:pic>
        <p:nvPicPr>
          <p:cNvPr id="4" name="d562341cc86b784d8668ba5ce1e4525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49119" y="75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21009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6360" b="93640" l="10000" r="90000">
                        <a14:foregroundMark x1="28250" y1="26502" x2="28250" y2="64311"/>
                        <a14:foregroundMark x1="33917" y1="31567" x2="35417" y2="67727"/>
                        <a14:foregroundMark x1="34000" y1="79034" x2="34750" y2="70436"/>
                        <a14:foregroundMark x1="27500" y1="79623" x2="29250" y2="62662"/>
                        <a14:foregroundMark x1="27417" y1="19081" x2="27833" y2="23910"/>
                        <a14:foregroundMark x1="34500" y1="23322" x2="34750" y2="28504"/>
                        <a14:foregroundMark x1="21667" y1="26384" x2="21667" y2="26384"/>
                        <a14:foregroundMark x1="14583" y1="33569" x2="14583" y2="33569"/>
                        <a14:foregroundMark x1="21750" y1="38987" x2="21750" y2="38987"/>
                        <a14:foregroundMark x1="14833" y1="46643" x2="14833" y2="46643"/>
                        <a14:foregroundMark x1="22167" y1="54535" x2="22167" y2="54535"/>
                        <a14:foregroundMark x1="15333" y1="60660" x2="15333" y2="60660"/>
                        <a14:foregroundMark x1="21583" y1="67020" x2="21583" y2="67020"/>
                        <a14:foregroundMark x1="14833" y1="74558" x2="14833" y2="74558"/>
                        <a14:foregroundMark x1="15167" y1="48174" x2="15167" y2="48174"/>
                        <a14:foregroundMark x1="20583" y1="52650" x2="20583" y2="52650"/>
                        <a14:foregroundMark x1="14833" y1="62544" x2="14833" y2="62544"/>
                        <a14:foregroundMark x1="21000" y1="69258" x2="21000" y2="69258"/>
                        <a14:foregroundMark x1="15667" y1="74676" x2="15667" y2="74676"/>
                        <a14:foregroundMark x1="79500" y1="53357" x2="79500" y2="53357"/>
                        <a14:foregroundMark x1="71417" y1="80094" x2="71417" y2="22615"/>
                        <a14:foregroundMark x1="65083" y1="21437" x2="65333" y2="79034"/>
                        <a14:foregroundMark x1="59000" y1="80448" x2="59250" y2="20024"/>
                        <a14:foregroundMark x1="38917" y1="22968" x2="62583" y2="26502"/>
                        <a14:foregroundMark x1="36667" y1="70318" x2="56917" y2="69965"/>
                        <a14:foregroundMark x1="40583" y1="79976" x2="40667" y2="20612"/>
                        <a14:foregroundMark x1="46500" y1="21437" x2="47000" y2="77739"/>
                        <a14:foregroundMark x1="54000" y1="76914" x2="53250" y2="20848"/>
                        <a14:foregroundMark x1="79083" y1="52650" x2="79083" y2="52650"/>
                        <a14:foregroundMark x1="79083" y1="40989" x2="79083" y2="40989"/>
                        <a14:foregroundMark x1="79000" y1="26266" x2="79000" y2="26266"/>
                        <a14:foregroundMark x1="79750" y1="25442" x2="79750" y2="25442"/>
                        <a14:foregroundMark x1="85333" y1="33333" x2="85333" y2="33333"/>
                        <a14:foregroundMark x1="79583" y1="39340" x2="79583" y2="39340"/>
                        <a14:foregroundMark x1="86000" y1="34982" x2="86000" y2="34982"/>
                        <a14:foregroundMark x1="84917" y1="45701" x2="84917" y2="45701"/>
                        <a14:foregroundMark x1="85583" y1="48057" x2="85583" y2="48057"/>
                        <a14:foregroundMark x1="85250" y1="59364" x2="85250" y2="59364"/>
                        <a14:foregroundMark x1="85333" y1="62309" x2="85333" y2="62309"/>
                        <a14:foregroundMark x1="85000" y1="73145" x2="85000" y2="73145"/>
                        <a14:foregroundMark x1="79167" y1="67609" x2="78917" y2="67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39" y="1720188"/>
            <a:ext cx="2300540" cy="1627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1706" y="918841"/>
            <a:ext cx="3888586" cy="2510158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</p:cNvPr>
          <p:cNvSpPr/>
          <p:nvPr/>
        </p:nvSpPr>
        <p:spPr>
          <a:xfrm>
            <a:off x="1017746" y="3012842"/>
            <a:ext cx="1240326" cy="669957"/>
          </a:xfrm>
          <a:prstGeom prst="roundRect">
            <a:avLst>
              <a:gd name="adj" fmla="val 3288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6р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75836" y="3012842"/>
            <a:ext cx="1240326" cy="669957"/>
          </a:xfrm>
          <a:prstGeom prst="roundRect">
            <a:avLst>
              <a:gd name="adj" fmla="val 3288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10р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6275" y="5523000"/>
            <a:ext cx="872554" cy="8725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4653" y="5523000"/>
            <a:ext cx="872554" cy="8725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3004" y="5523000"/>
            <a:ext cx="872554" cy="8725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>
                        <a14:foregroundMark x1="9767" y1="85381" x2="24419" y2="45888"/>
                        <a14:foregroundMark x1="15349" y1="81827" x2="15349" y2="81827"/>
                        <a14:foregroundMark x1="5349" y1="81218" x2="5349" y2="81218"/>
                        <a14:foregroundMark x1="8837" y1="91371" x2="8837" y2="91371"/>
                        <a14:foregroundMark x1="10000" y1="91472" x2="14186" y2="88223"/>
                        <a14:foregroundMark x1="5930" y1="78680" x2="16512" y2="54315"/>
                        <a14:foregroundMark x1="49767" y1="77157" x2="43605" y2="79289"/>
                        <a14:foregroundMark x1="43605" y1="79289" x2="42093" y2="86904"/>
                        <a14:foregroundMark x1="47326" y1="75330" x2="46512" y2="77868"/>
                        <a14:foregroundMark x1="19186" y1="52792" x2="25116" y2="50152"/>
                        <a14:foregroundMark x1="21395" y1="50152" x2="23372" y2="54010"/>
                        <a14:foregroundMark x1="40581" y1="82538" x2="42093" y2="88223"/>
                        <a14:foregroundMark x1="44535" y1="90660" x2="62558" y2="86701"/>
                        <a14:foregroundMark x1="46860" y1="91168" x2="50349" y2="91371"/>
                        <a14:foregroundMark x1="57674" y1="87208" x2="63023" y2="84365"/>
                        <a14:foregroundMark x1="62674" y1="84670" x2="62558" y2="81320"/>
                        <a14:foregroundMark x1="63488" y1="81421" x2="67907" y2="82538"/>
                        <a14:foregroundMark x1="68721" y1="82843" x2="81512" y2="79289"/>
                        <a14:foregroundMark x1="82442" y1="78883" x2="88488" y2="75330"/>
                        <a14:foregroundMark x1="88488" y1="75330" x2="90465" y2="73299"/>
                        <a14:foregroundMark x1="90465" y1="73299" x2="91279" y2="70660"/>
                        <a14:foregroundMark x1="91279" y1="70660" x2="90698" y2="68122"/>
                        <a14:foregroundMark x1="90233" y1="68629" x2="88721" y2="66294"/>
                        <a14:foregroundMark x1="88488" y1="66294" x2="83023" y2="62538"/>
                        <a14:foregroundMark x1="58721" y1="56751" x2="78953" y2="61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52495">
            <a:off x="9174618" y="514461"/>
            <a:ext cx="2626603" cy="3008376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9801585" y="3012841"/>
            <a:ext cx="1240326" cy="669957"/>
          </a:xfrm>
          <a:prstGeom prst="roundRect">
            <a:avLst>
              <a:gd name="adj" fmla="val 3288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13508" y="4177060"/>
            <a:ext cx="4334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Попробуй еще раз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4" name="a476e498e2b1c57216e83344a819a31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3297252" y="4333925"/>
            <a:ext cx="609600" cy="609600"/>
          </a:xfrm>
          <a:prstGeom prst="rect">
            <a:avLst/>
          </a:prstGeom>
        </p:spPr>
      </p:pic>
      <p:pic>
        <p:nvPicPr>
          <p:cNvPr id="19" name="a476e498e2b1c57216e83344a819a31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3297251" y="4333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0892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12"/>
                            </p:stCondLst>
                            <p:childTnLst>
                              <p:par>
                                <p:cTn id="20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12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3" grpId="0"/>
      <p:bldP spid="3" grpId="1"/>
      <p:bldP spid="3" grpId="2"/>
      <p:bldP spid="3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6360" b="93640" l="10000" r="90000">
                        <a14:foregroundMark x1="28250" y1="26502" x2="28250" y2="64311"/>
                        <a14:foregroundMark x1="33917" y1="31567" x2="35417" y2="67727"/>
                        <a14:foregroundMark x1="34000" y1="79034" x2="34750" y2="70436"/>
                        <a14:foregroundMark x1="27500" y1="79623" x2="29250" y2="62662"/>
                        <a14:foregroundMark x1="27417" y1="19081" x2="27833" y2="23910"/>
                        <a14:foregroundMark x1="34500" y1="23322" x2="34750" y2="28504"/>
                        <a14:foregroundMark x1="21667" y1="26384" x2="21667" y2="26384"/>
                        <a14:foregroundMark x1="14583" y1="33569" x2="14583" y2="33569"/>
                        <a14:foregroundMark x1="21750" y1="38987" x2="21750" y2="38987"/>
                        <a14:foregroundMark x1="14833" y1="46643" x2="14833" y2="46643"/>
                        <a14:foregroundMark x1="22167" y1="54535" x2="22167" y2="54535"/>
                        <a14:foregroundMark x1="15333" y1="60660" x2="15333" y2="60660"/>
                        <a14:foregroundMark x1="21583" y1="67020" x2="21583" y2="67020"/>
                        <a14:foregroundMark x1="14833" y1="74558" x2="14833" y2="74558"/>
                        <a14:foregroundMark x1="15167" y1="48174" x2="15167" y2="48174"/>
                        <a14:foregroundMark x1="20583" y1="52650" x2="20583" y2="52650"/>
                        <a14:foregroundMark x1="14833" y1="62544" x2="14833" y2="62544"/>
                        <a14:foregroundMark x1="21000" y1="69258" x2="21000" y2="69258"/>
                        <a14:foregroundMark x1="15667" y1="74676" x2="15667" y2="74676"/>
                        <a14:foregroundMark x1="79500" y1="53357" x2="79500" y2="53357"/>
                        <a14:foregroundMark x1="71417" y1="80094" x2="71417" y2="22615"/>
                        <a14:foregroundMark x1="65083" y1="21437" x2="65333" y2="79034"/>
                        <a14:foregroundMark x1="59000" y1="80448" x2="59250" y2="20024"/>
                        <a14:foregroundMark x1="38917" y1="22968" x2="62583" y2="26502"/>
                        <a14:foregroundMark x1="36667" y1="70318" x2="56917" y2="69965"/>
                        <a14:foregroundMark x1="40583" y1="79976" x2="40667" y2="20612"/>
                        <a14:foregroundMark x1="46500" y1="21437" x2="47000" y2="77739"/>
                        <a14:foregroundMark x1="54000" y1="76914" x2="53250" y2="20848"/>
                        <a14:foregroundMark x1="79083" y1="52650" x2="79083" y2="52650"/>
                        <a14:foregroundMark x1="79083" y1="40989" x2="79083" y2="40989"/>
                        <a14:foregroundMark x1="79000" y1="26266" x2="79000" y2="26266"/>
                        <a14:foregroundMark x1="79750" y1="25442" x2="79750" y2="25442"/>
                        <a14:foregroundMark x1="85333" y1="33333" x2="85333" y2="33333"/>
                        <a14:foregroundMark x1="79583" y1="39340" x2="79583" y2="39340"/>
                        <a14:foregroundMark x1="86000" y1="34982" x2="86000" y2="34982"/>
                        <a14:foregroundMark x1="84917" y1="45701" x2="84917" y2="45701"/>
                        <a14:foregroundMark x1="85583" y1="48057" x2="85583" y2="48057"/>
                        <a14:foregroundMark x1="85250" y1="59364" x2="85250" y2="59364"/>
                        <a14:foregroundMark x1="85333" y1="62309" x2="85333" y2="62309"/>
                        <a14:foregroundMark x1="85000" y1="73145" x2="85000" y2="73145"/>
                        <a14:foregroundMark x1="79167" y1="67609" x2="78917" y2="67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824579" y="4605331"/>
            <a:ext cx="1651248" cy="116825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8275" y="3502420"/>
            <a:ext cx="3888586" cy="251015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6851" y="4166399"/>
            <a:ext cx="3323844" cy="18461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6075" y="2417770"/>
            <a:ext cx="4825397" cy="31746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700151" y="285555"/>
            <a:ext cx="47916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SemiConden" panose="020B0502040204020203" pitchFamily="34" charset="0"/>
              </a:rPr>
              <a:t>Сертификат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6566" y="1539864"/>
            <a:ext cx="74799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SemiConden" panose="020B0502040204020203" pitchFamily="34" charset="0"/>
              </a:rPr>
              <a:t>«Грамотного покупателя»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58" y="2579090"/>
            <a:ext cx="549357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Отличная работа! </a:t>
            </a:r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Все задания выполнены</a:t>
            </a:r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. </a:t>
            </a:r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Теперь ты </a:t>
            </a:r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готов самостоятельно совершать небольшие покупки. Не забывай о правилах поведения в магазине и о ценности денег.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5" name="75607f6ec0d6562150729675b281dca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885114" y="171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4613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5889" l="2556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478" y="3456754"/>
            <a:ext cx="3271421" cy="327142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Прямоугольник с двумя скругленными соседними углами 6">
            <a:hlinkClick r:id="" action="ppaction://hlinkshowjump?jump=nextslide"/>
          </p:cNvPr>
          <p:cNvSpPr/>
          <p:nvPr/>
        </p:nvSpPr>
        <p:spPr>
          <a:xfrm>
            <a:off x="6306009" y="5480045"/>
            <a:ext cx="1828257" cy="692458"/>
          </a:xfrm>
          <a:prstGeom prst="round2SameRect">
            <a:avLst>
              <a:gd name="adj1" fmla="val 50000"/>
              <a:gd name="adj2" fmla="val 50000"/>
            </a:avLst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Старт!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07397" y="679009"/>
            <a:ext cx="922548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Чебурашка, всем известный герой произведения Э. Успенского, желает стать грамотным покупателем, но он не разбирается в финансовых вопросах и просит о помощи. Послушав инструкцию - выполни три задания!</a:t>
            </a:r>
          </a:p>
        </p:txBody>
      </p:sp>
      <p:pic>
        <p:nvPicPr>
          <p:cNvPr id="3" name="32a08bc335613d8bdfede777f6f7487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064188" y="679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0495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087" y="11713"/>
            <a:ext cx="12192001" cy="685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4861" y="4889833"/>
            <a:ext cx="2043130" cy="13933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9428" l="0" r="100000">
                        <a14:foregroundMark x1="33739" y1="74535" x2="33739" y2="74535"/>
                        <a14:foregroundMark x1="31307" y1="74964" x2="31307" y2="74964"/>
                        <a14:foregroundMark x1="62310" y1="43634" x2="62310" y2="43634"/>
                        <a14:foregroundMark x1="52584" y1="39771" x2="52584" y2="39771"/>
                        <a14:foregroundMark x1="56535" y1="39485" x2="63830" y2="44778"/>
                        <a14:foregroundMark x1="47112" y1="30758" x2="49544" y2="37053"/>
                        <a14:foregroundMark x1="48024" y1="18169" x2="58663" y2="20744"/>
                        <a14:foregroundMark x1="50152" y1="23319" x2="61398" y2="24034"/>
                        <a14:foregroundMark x1="44073" y1="26753" x2="53495" y2="27754"/>
                        <a14:foregroundMark x1="82979" y1="30758" x2="85106" y2="30758"/>
                        <a14:foregroundMark x1="88754" y1="30186" x2="88754" y2="30186"/>
                        <a14:foregroundMark x1="45289" y1="11731" x2="45289" y2="11731"/>
                        <a14:foregroundMark x1="57143" y1="8441" x2="57143" y2="8441"/>
                        <a14:foregroundMark x1="23404" y1="6867" x2="23404" y2="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00" y="2106397"/>
            <a:ext cx="1965889" cy="417676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572" r="100000">
                        <a14:foregroundMark x1="48506" y1="56095" x2="65289" y2="55246"/>
                        <a14:foregroundMark x1="42975" y1="23408" x2="84552" y2="37720"/>
                        <a14:foregroundMark x1="63318" y1="39418" x2="63318" y2="44269"/>
                        <a14:foregroundMark x1="57788" y1="37538" x2="58678" y2="40267"/>
                        <a14:foregroundMark x1="48506" y1="35415" x2="50731" y2="38569"/>
                        <a14:foregroundMark x1="41704" y1="33717" x2="37699" y2="32262"/>
                        <a14:foregroundMark x1="37953" y1="22559" x2="37953" y2="22559"/>
                        <a14:foregroundMark x1="38589" y1="10794" x2="55626" y2="20073"/>
                        <a14:foregroundMark x1="46345" y1="7398" x2="61983" y2="22559"/>
                        <a14:foregroundMark x1="65734" y1="13099" x2="65099" y2="17950"/>
                        <a14:foregroundMark x1="73935" y1="16919" x2="75461" y2="28927"/>
                        <a14:foregroundMark x1="74825" y1="21710" x2="64209" y2="17101"/>
                        <a14:foregroundMark x1="90273" y1="52699" x2="54291" y2="7398"/>
                        <a14:foregroundMark x1="89383" y1="47423" x2="88938" y2="15403"/>
                        <a14:foregroundMark x1="98220" y1="43663" x2="93134" y2="18557"/>
                        <a14:foregroundMark x1="93134" y1="46574" x2="93388" y2="28078"/>
                        <a14:foregroundMark x1="94278" y1="47847" x2="90083" y2="25713"/>
                        <a14:foregroundMark x1="92244" y1="48090" x2="86078" y2="20922"/>
                        <a14:foregroundMark x1="90528" y1="42147" x2="84997" y2="21710"/>
                        <a14:foregroundMark x1="88938" y1="49970" x2="82327" y2="22802"/>
                        <a14:foregroundMark x1="86523" y1="51850" x2="84107" y2="22802"/>
                        <a14:foregroundMark x1="81437" y1="51425" x2="83853" y2="19830"/>
                        <a14:foregroundMark x1="81437" y1="25955" x2="66179" y2="14130"/>
                        <a14:foregroundMark x1="81882" y1="24075" x2="66879" y2="13099"/>
                        <a14:foregroundMark x1="63573" y1="13281" x2="46980" y2="11643"/>
                        <a14:foregroundMark x1="47425" y1="7823" x2="38398" y2="14797"/>
                        <a14:foregroundMark x1="38589" y1="12674" x2="33757" y2="28927"/>
                        <a14:foregroundMark x1="33312" y1="29109" x2="37953" y2="36507"/>
                        <a14:foregroundMark x1="37953" y1="36507" x2="45200" y2="38993"/>
                        <a14:foregroundMark x1="45200" y1="39418" x2="44755" y2="42147"/>
                        <a14:foregroundMark x1="44755" y1="42389" x2="44310" y2="45725"/>
                        <a14:foregroundMark x1="44565" y1="45361" x2="45010" y2="46574"/>
                        <a14:foregroundMark x1="44755" y1="46998" x2="45455" y2="48090"/>
                        <a14:foregroundMark x1="44755" y1="47847" x2="47235" y2="48696"/>
                        <a14:foregroundMark x1="47235" y1="48696" x2="49205" y2="48090"/>
                        <a14:foregroundMark x1="49205" y1="48090" x2="51621" y2="46574"/>
                        <a14:foregroundMark x1="51621" y1="46574" x2="50731" y2="49970"/>
                        <a14:foregroundMark x1="50540" y1="50152" x2="50540" y2="50152"/>
                        <a14:foregroundMark x1="50540" y1="50152" x2="47235" y2="49121"/>
                        <a14:foregroundMark x1="47171" y1="49121" x2="44056" y2="50394"/>
                        <a14:foregroundMark x1="44056" y1="50394" x2="42085" y2="53851"/>
                        <a14:foregroundMark x1="42085" y1="53851" x2="41704" y2="57550"/>
                        <a14:foregroundMark x1="41704" y1="57550" x2="42848" y2="60825"/>
                        <a14:foregroundMark x1="42912" y1="60522" x2="46217" y2="63250"/>
                        <a14:foregroundMark x1="46599" y1="63493" x2="50731" y2="63432"/>
                        <a14:foregroundMark x1="50858" y1="63493" x2="53210" y2="61734"/>
                        <a14:foregroundMark x1="53083" y1="61613" x2="55118" y2="62341"/>
                        <a14:foregroundMark x1="55118" y1="62341" x2="65925" y2="62887"/>
                        <a14:foregroundMark x1="61348" y1="62583" x2="62937" y2="60885"/>
                        <a14:foregroundMark x1="63191" y1="60825" x2="65099" y2="62583"/>
                        <a14:foregroundMark x1="65671" y1="62887" x2="69167" y2="63675"/>
                        <a14:foregroundMark x1="68976" y1="63675" x2="73681" y2="62159"/>
                        <a14:foregroundMark x1="73617" y1="62341" x2="76160" y2="54882"/>
                        <a14:foregroundMark x1="76351" y1="54942" x2="74444" y2="48817"/>
                        <a14:foregroundMark x1="73999" y1="48272" x2="81882" y2="51001"/>
                        <a14:foregroundMark x1="82072" y1="50879" x2="86332" y2="49121"/>
                        <a14:foregroundMark x1="67260" y1="40995" x2="67769" y2="47908"/>
                        <a14:foregroundMark x1="72854" y1="38811" x2="73045" y2="48029"/>
                        <a14:foregroundMark x1="56771" y1="41540" x2="63191" y2="46695"/>
                        <a14:foregroundMark x1="66434" y1="51971" x2="69167" y2="54336"/>
                        <a14:foregroundMark x1="72028" y1="52335" x2="71647" y2="56580"/>
                        <a14:foregroundMark x1="70947" y1="58035" x2="70947" y2="58035"/>
                        <a14:foregroundMark x1="46853" y1="56398" x2="46853" y2="56398"/>
                        <a14:foregroundMark x1="56898" y1="46756" x2="56898" y2="46756"/>
                        <a14:foregroundMark x1="59313" y1="33414" x2="59313" y2="33414"/>
                        <a14:foregroundMark x1="50477" y1="30079" x2="50477" y2="30079"/>
                        <a14:foregroundMark x1="64717" y1="39539" x2="52257" y2="29472"/>
                        <a14:foregroundMark x1="65671" y1="22802" x2="58106" y2="28502"/>
                        <a14:foregroundMark x1="48379" y1="20558" x2="51812" y2="23166"/>
                        <a14:foregroundMark x1="55372" y1="62887" x2="54228" y2="63129"/>
                        <a14:foregroundMark x1="57152" y1="63857" x2="56198" y2="65070"/>
                        <a14:foregroundMark x1="58487" y1="64524" x2="57661" y2="65737"/>
                        <a14:foregroundMark x1="59441" y1="64403" x2="59186" y2="65555"/>
                        <a14:foregroundMark x1="44628" y1="42450" x2="43865" y2="45118"/>
                        <a14:backgroundMark x1="41577" y1="40752" x2="37635" y2="67192"/>
                        <a14:backgroundMark x1="38843" y1="60885" x2="57661" y2="70164"/>
                        <a14:backgroundMark x1="57152" y1="69739" x2="71901" y2="64888"/>
                        <a14:backgroundMark x1="63382" y1="62341" x2="63382" y2="62341"/>
                        <a14:backgroundMark x1="63191" y1="62280" x2="63191" y2="62280"/>
                        <a14:backgroundMark x1="63128" y1="61977" x2="64336" y2="65252"/>
                        <a14:backgroundMark x1="63318" y1="62098" x2="62174" y2="64221"/>
                        <a14:backgroundMark x1="62556" y1="62341" x2="61920" y2="63978"/>
                        <a14:backgroundMark x1="41704" y1="50879" x2="40242" y2="61613"/>
                        <a14:backgroundMark x1="44501" y1="49303" x2="39034" y2="51789"/>
                        <a14:backgroundMark x1="45455" y1="48939" x2="42276" y2="48999"/>
                        <a14:backgroundMark x1="50159" y1="48575" x2="49142" y2="48999"/>
                        <a14:backgroundMark x1="50095" y1="48272" x2="50350" y2="49181"/>
                        <a14:backgroundMark x1="53592" y1="61977" x2="52448" y2="65070"/>
                        <a14:backgroundMark x1="43293" y1="47908" x2="46599" y2="48757"/>
                        <a14:backgroundMark x1="44819" y1="48757" x2="49777" y2="48757"/>
                        <a14:backgroundMark x1="49078" y1="48817" x2="51113" y2="47483"/>
                        <a14:backgroundMark x1="50922" y1="47726" x2="50668" y2="49485"/>
                        <a14:backgroundMark x1="50668" y1="49545" x2="51240" y2="47423"/>
                        <a14:backgroundMark x1="51494" y1="46938" x2="50477" y2="48575"/>
                        <a14:backgroundMark x1="50159" y1="64403" x2="52257" y2="62765"/>
                        <a14:backgroundMark x1="50286" y1="63675" x2="52257" y2="63311"/>
                        <a14:backgroundMark x1="52575" y1="63250" x2="53274" y2="61977"/>
                        <a14:backgroundMark x1="46345" y1="68102" x2="53401" y2="61916"/>
                        <a14:backgroundMark x1="60076" y1="72347" x2="48951" y2="69193"/>
                        <a14:backgroundMark x1="54609" y1="62523" x2="53973" y2="62098"/>
                        <a14:backgroundMark x1="44120" y1="40085" x2="44247" y2="42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4099" y="3661469"/>
            <a:ext cx="2604654" cy="2731226"/>
          </a:xfrm>
          <a:prstGeom prst="rect">
            <a:avLst/>
          </a:prstGeom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1084" y="3294287"/>
            <a:ext cx="2929189" cy="27265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034697" y="3065128"/>
            <a:ext cx="2898795" cy="28622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26337" y="52454"/>
            <a:ext cx="11707155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Гена и Чебурашка нашли клад. Помоги им разложить деньги, нажимая на нужный кошелек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:</a:t>
            </a:r>
            <a:endParaRPr lang="ru-RU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Light Condensed" panose="020B0502040204020203" pitchFamily="34" charset="0"/>
            </a:endParaRPr>
          </a:p>
          <a:p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			-красный для монет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;</a:t>
            </a:r>
          </a:p>
          <a:p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			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-</a:t>
            </a:r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синий для купюр. </a:t>
            </a:r>
          </a:p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Light Condensed" panose="020B0502040204020203" pitchFamily="34" charset="0"/>
            </a:endParaRPr>
          </a:p>
        </p:txBody>
      </p:sp>
      <p:sp>
        <p:nvSpPr>
          <p:cNvPr id="13" name="Прямоугольник с двумя скругленными соседними углами 12">
            <a:hlinkClick r:id="" action="ppaction://hlinkshowjump?jump=nextslide"/>
          </p:cNvPr>
          <p:cNvSpPr/>
          <p:nvPr/>
        </p:nvSpPr>
        <p:spPr>
          <a:xfrm>
            <a:off x="10188438" y="6046466"/>
            <a:ext cx="1828257" cy="692458"/>
          </a:xfrm>
          <a:prstGeom prst="round2SameRect">
            <a:avLst>
              <a:gd name="adj1" fmla="val 50000"/>
              <a:gd name="adj2" fmla="val 50000"/>
            </a:avLst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  <p:pic>
        <p:nvPicPr>
          <p:cNvPr id="3" name="38adf0c17c7151b274fe71f4616cdfa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607918" y="2730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6772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95830" y="882250"/>
            <a:ext cx="731520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Bahnschrift Light Condensed" panose="020B0502040204020203" pitchFamily="34" charset="0"/>
              </a:rPr>
              <a:t>Монеты - это маленькие круглые деньги из металла, которые используются в качестве средства обмена. На монетах обычно есть изображения различных значимых символов, таких как король или специальные знаки. Монеты имеют разный размер, цвет и вес: есть копейки, рубли, доллары и другие.</a:t>
            </a:r>
            <a:br>
              <a:rPr lang="ru-RU" sz="2000" dirty="0">
                <a:latin typeface="Bahnschrift Light Condensed" panose="020B0502040204020203" pitchFamily="34" charset="0"/>
              </a:rPr>
            </a:br>
            <a:r>
              <a:rPr lang="ru-RU" sz="2000" dirty="0">
                <a:latin typeface="Bahnschrift Light Condensed" panose="020B0502040204020203" pitchFamily="34" charset="0"/>
              </a:rPr>
              <a:t/>
            </a:r>
            <a:br>
              <a:rPr lang="ru-RU" sz="2000" dirty="0">
                <a:latin typeface="Bahnschrift Light Condensed" panose="020B0502040204020203" pitchFamily="34" charset="0"/>
              </a:rPr>
            </a:br>
            <a:r>
              <a:rPr lang="ru-RU" sz="2000" dirty="0">
                <a:latin typeface="Bahnschrift Light Condensed" panose="020B0502040204020203" pitchFamily="34" charset="0"/>
              </a:rPr>
              <a:t>Купюры - это бумажные деньги разного номинала, на которых также есть изображения, цифры и защитные элементы. Купюры обычно больше монет и легче. Их удобно хранить в кошельке или бумажнике</a:t>
            </a:r>
            <a:r>
              <a:rPr lang="ru-RU" sz="2000" dirty="0" smtClean="0">
                <a:latin typeface="Bahnschrift Light Condensed" panose="020B0502040204020203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Bahnschrift Light Condensed" panose="020B0502040204020203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Bahnschrift Light Condensed" panose="020B0502040204020203" pitchFamily="34" charset="0"/>
              </a:rPr>
              <a:t>Разница между монетами и купюрами в том, что монеты изготавливают из металла, а купюры - из бумаги. Обе валюты нужны людям для покупок товаров и услуг. Монеты удобно использовать для купли-продажи небольших вещей, а купюры - для более крупных трат, например, для оплаты телефона или еды в магазине.</a:t>
            </a:r>
            <a:br>
              <a:rPr lang="ru-RU" sz="2000" dirty="0">
                <a:latin typeface="Bahnschrift Light Condensed" panose="020B0502040204020203" pitchFamily="34" charset="0"/>
              </a:rPr>
            </a:br>
            <a:r>
              <a:rPr lang="ru-RU" sz="2000" dirty="0">
                <a:latin typeface="Bahnschrift Light Condensed" panose="020B0502040204020203" pitchFamily="34" charset="0"/>
              </a:rPr>
              <a:t/>
            </a:r>
            <a:br>
              <a:rPr lang="ru-RU" sz="2000" dirty="0">
                <a:latin typeface="Bahnschrift Light Condensed" panose="020B0502040204020203" pitchFamily="34" charset="0"/>
              </a:rPr>
            </a:br>
            <a:r>
              <a:rPr lang="ru-RU" sz="2000" dirty="0">
                <a:latin typeface="Bahnschrift Light Condensed" panose="020B0502040204020203" pitchFamily="34" charset="0"/>
              </a:rPr>
              <a:t>Важно помнить, что и монеты, и купюры имеют свою стоимость и нужно считать их, чтобы понимать, сколько денег у вас есть. </a:t>
            </a:r>
            <a:endParaRPr lang="ru-RU" altLang="ru-RU" sz="2000" dirty="0">
              <a:latin typeface="Bahnschrift Light Condensed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1278" y="361409"/>
            <a:ext cx="872554" cy="8725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6079" y="574474"/>
            <a:ext cx="968568" cy="9685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9802" y="883553"/>
            <a:ext cx="872554" cy="8725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4956" y="1010751"/>
            <a:ext cx="968568" cy="9685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445" y="3294263"/>
            <a:ext cx="3685821" cy="16215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243" b="25567"/>
          <a:stretch/>
        </p:blipFill>
        <p:spPr>
          <a:xfrm>
            <a:off x="469445" y="3541568"/>
            <a:ext cx="3685821" cy="16215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457" y="3753725"/>
            <a:ext cx="3685821" cy="16215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243" b="25567"/>
          <a:stretch/>
        </p:blipFill>
        <p:spPr>
          <a:xfrm>
            <a:off x="459457" y="3964980"/>
            <a:ext cx="3685821" cy="162156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41204" y="5584801"/>
            <a:ext cx="2048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Купюры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Light Condensed" panose="020B0502040204020203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41204" y="1930725"/>
            <a:ext cx="19688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Монеты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Light Condensed" panose="020B0502040204020203" pitchFamily="34" charset="0"/>
            </a:endParaRPr>
          </a:p>
        </p:txBody>
      </p:sp>
      <p:sp>
        <p:nvSpPr>
          <p:cNvPr id="17" name="Прямоугольник с двумя скругленными соседними углами 16">
            <a:hlinkClick r:id="" action="ppaction://hlinkshowjump?jump=nextslide"/>
          </p:cNvPr>
          <p:cNvSpPr/>
          <p:nvPr/>
        </p:nvSpPr>
        <p:spPr>
          <a:xfrm>
            <a:off x="10188438" y="6046466"/>
            <a:ext cx="1828257" cy="692458"/>
          </a:xfrm>
          <a:prstGeom prst="round2SameRect">
            <a:avLst>
              <a:gd name="adj1" fmla="val 50000"/>
              <a:gd name="adj2" fmla="val 50000"/>
            </a:avLst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Начать</a:t>
            </a:r>
            <a:endParaRPr lang="ru-RU" dirty="0"/>
          </a:p>
        </p:txBody>
      </p:sp>
      <p:pic>
        <p:nvPicPr>
          <p:cNvPr id="4" name="613313fc94da18f05f3b322f7dc5f24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886230" y="578753"/>
            <a:ext cx="609600" cy="609600"/>
          </a:xfrm>
          <a:prstGeom prst="rect">
            <a:avLst/>
          </a:prstGeom>
        </p:spPr>
      </p:pic>
      <p:pic>
        <p:nvPicPr>
          <p:cNvPr id="6" name="d502f62c098e28c4dbb319bf3b4de52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886230" y="3660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78433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050" y="3057525"/>
            <a:ext cx="2929189" cy="27265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582025" y="2989659"/>
            <a:ext cx="2898795" cy="28622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Рисунок 3">
            <a:hlinkHover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243" b="25567"/>
          <a:stretch/>
        </p:blipFill>
        <p:spPr>
          <a:xfrm>
            <a:off x="4139926" y="645471"/>
            <a:ext cx="3685821" cy="1621560"/>
          </a:xfrm>
          <a:prstGeom prst="rect">
            <a:avLst/>
          </a:prstGeom>
        </p:spPr>
      </p:pic>
      <p:pic>
        <p:nvPicPr>
          <p:cNvPr id="1026" name="Picture 2" descr="https://clipart-library.com/images_k/checkmark-transparent/checkmark-transparent-2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4178" y="3493114"/>
            <a:ext cx="3683907" cy="276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clipartmax.com/png/full/43-434738_clip-art-tags-tick-and-a-cros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475" y="3493114"/>
            <a:ext cx="3254721" cy="325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с двумя скругленными соседними углами 10">
            <a:hlinkClick r:id="" action="ppaction://hlinkshowjump?jump=nextslide"/>
          </p:cNvPr>
          <p:cNvSpPr/>
          <p:nvPr/>
        </p:nvSpPr>
        <p:spPr>
          <a:xfrm>
            <a:off x="10031422" y="6008731"/>
            <a:ext cx="1828257" cy="692458"/>
          </a:xfrm>
          <a:prstGeom prst="round2SameRect">
            <a:avLst>
              <a:gd name="adj1" fmla="val 50000"/>
              <a:gd name="adj2" fmla="val 50000"/>
            </a:avLst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4509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34778 0.4986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83" y="249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050" y="3057525"/>
            <a:ext cx="2929189" cy="27265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582025" y="2989659"/>
            <a:ext cx="2898795" cy="28622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26" name="Picture 2" descr="https://clipart-library.com/images_k/checkmark-transparent/checkmark-transparent-2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4178" y="3493114"/>
            <a:ext cx="3683907" cy="276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clipartmax.com/png/full/43-434738_clip-art-tags-tick-and-a-cros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475" y="3493114"/>
            <a:ext cx="3254721" cy="325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3355" y="893564"/>
            <a:ext cx="968568" cy="9685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7338" y="1377848"/>
            <a:ext cx="872554" cy="8725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1847" y="1262273"/>
            <a:ext cx="968568" cy="968568"/>
          </a:xfrm>
          <a:prstGeom prst="rect">
            <a:avLst/>
          </a:prstGeom>
        </p:spPr>
      </p:pic>
      <p:sp>
        <p:nvSpPr>
          <p:cNvPr id="14" name="Прямоугольник с двумя скругленными соседними углами 13">
            <a:hlinkClick r:id="" action="ppaction://hlinkshowjump?jump=nextslide"/>
          </p:cNvPr>
          <p:cNvSpPr/>
          <p:nvPr/>
        </p:nvSpPr>
        <p:spPr>
          <a:xfrm>
            <a:off x="10031422" y="6008731"/>
            <a:ext cx="1828257" cy="692458"/>
          </a:xfrm>
          <a:prstGeom prst="round2SameRect">
            <a:avLst>
              <a:gd name="adj1" fmla="val 50000"/>
              <a:gd name="adj2" fmla="val 50000"/>
            </a:avLst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692766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30065 0.4358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39" y="2178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2944 0.406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7" y="203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-0.26654 0.4472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2236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050" y="3057525"/>
            <a:ext cx="2929189" cy="27265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582025" y="2989659"/>
            <a:ext cx="2898795" cy="28622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26" name="Picture 2" descr="https://clipart-library.com/images_k/checkmark-transparent/checkmark-transparent-2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4178" y="3493114"/>
            <a:ext cx="3683907" cy="276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clipartmax.com/png/full/43-434738_clip-art-tags-tick-and-a-cros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475" y="3493114"/>
            <a:ext cx="3254721" cy="325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7183" y="739213"/>
            <a:ext cx="3685821" cy="16215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284"/>
          <a:stretch/>
        </p:blipFill>
        <p:spPr>
          <a:xfrm rot="830707">
            <a:off x="4496140" y="739213"/>
            <a:ext cx="3672747" cy="162156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>
            <a:hlinkClick r:id="" action="ppaction://hlinkshowjump?jump=nextslide"/>
          </p:cNvPr>
          <p:cNvSpPr/>
          <p:nvPr/>
        </p:nvSpPr>
        <p:spPr>
          <a:xfrm>
            <a:off x="10031422" y="6008731"/>
            <a:ext cx="1828257" cy="692458"/>
          </a:xfrm>
          <a:prstGeom prst="round2SameRect">
            <a:avLst>
              <a:gd name="adj1" fmla="val 50000"/>
              <a:gd name="adj2" fmla="val 50000"/>
            </a:avLst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359664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29297 0.4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48" y="228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35742 0.463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231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7" name="Прямоугольник с двумя скругленными соседними углами 6">
            <a:hlinkClick r:id="" action="ppaction://hlinkshowjump?jump=nextslide"/>
          </p:cNvPr>
          <p:cNvSpPr/>
          <p:nvPr/>
        </p:nvSpPr>
        <p:spPr>
          <a:xfrm>
            <a:off x="5089768" y="2648068"/>
            <a:ext cx="1828257" cy="692458"/>
          </a:xfrm>
          <a:prstGeom prst="round2SameRect">
            <a:avLst>
              <a:gd name="adj1" fmla="val 50000"/>
              <a:gd name="adj2" fmla="val 50000"/>
            </a:avLst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Дальше!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91156" y="754864"/>
            <a:ext cx="922548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Молодец! Готов ко второму заданию? Тогда жми дальше.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694" b="94444" l="10000" r="90000">
                        <a14:foregroundMark x1="32656" y1="85694" x2="32656" y2="85694"/>
                        <a14:foregroundMark x1="43906" y1="32083" x2="47031" y2="36667"/>
                        <a14:foregroundMark x1="53047" y1="27778" x2="55469" y2="32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636"/>
          <a:stretch/>
        </p:blipFill>
        <p:spPr>
          <a:xfrm>
            <a:off x="4158177" y="2059891"/>
            <a:ext cx="9322432" cy="481652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89145" l="0" r="100000">
                        <a14:backgroundMark x1="5300" y1="12483" x2="8800" y2="4613"/>
                        <a14:backgroundMark x1="28300" y1="2714" x2="42300" y2="3121"/>
                        <a14:backgroundMark x1="75700" y1="5156" x2="87900" y2="6513"/>
                        <a14:backgroundMark x1="97000" y1="72863" x2="96100" y2="82090"/>
                        <a14:backgroundMark x1="14900" y1="85617" x2="8200" y2="79240"/>
                        <a14:backgroundMark x1="16000" y1="82497" x2="14100" y2="81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023"/>
          <a:stretch/>
        </p:blipFill>
        <p:spPr>
          <a:xfrm>
            <a:off x="966157" y="4323443"/>
            <a:ext cx="3192020" cy="20931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4856df124566bac2ee1ed826ffead9c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66157" y="736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1749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91156" y="754864"/>
            <a:ext cx="922548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Condensed" panose="020B0502040204020203" pitchFamily="34" charset="0"/>
              </a:rPr>
              <a:t>Чебурашка очень любит апельсины. Один апельсин стоит 10 рублей. Выбери комбинации монет которыми можно расплатиться без сдачи. Если ответ правильный, то деньги перенесутся в кошелек.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718" y="3491529"/>
            <a:ext cx="3633605" cy="25687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3822" y="3087232"/>
            <a:ext cx="3757617" cy="2892582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491222" y="5390369"/>
            <a:ext cx="1240326" cy="669957"/>
          </a:xfrm>
          <a:prstGeom prst="roundRect">
            <a:avLst>
              <a:gd name="adj" fmla="val 3288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10р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96683" y="5390368"/>
            <a:ext cx="1240326" cy="669957"/>
          </a:xfrm>
          <a:prstGeom prst="roundRect">
            <a:avLst>
              <a:gd name="adj" fmla="val 3288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7р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с двумя скругленными соседними углами 11">
            <a:hlinkClick r:id="" action="ppaction://hlinkshowjump?jump=nextslide"/>
          </p:cNvPr>
          <p:cNvSpPr/>
          <p:nvPr/>
        </p:nvSpPr>
        <p:spPr>
          <a:xfrm>
            <a:off x="5015802" y="4583525"/>
            <a:ext cx="1828257" cy="692458"/>
          </a:xfrm>
          <a:prstGeom prst="round2SameRect">
            <a:avLst>
              <a:gd name="adj1" fmla="val 50000"/>
              <a:gd name="adj2" fmla="val 50000"/>
            </a:avLst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  <p:pic>
        <p:nvPicPr>
          <p:cNvPr id="3" name="de97fcfd0328642cc9d40fda7569df02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81622" y="827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40143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241</Words>
  <Application>Microsoft Office PowerPoint</Application>
  <PresentationFormat>Произвольный</PresentationFormat>
  <Paragraphs>36</Paragraphs>
  <Slides>14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User</cp:lastModifiedBy>
  <cp:revision>54</cp:revision>
  <dcterms:created xsi:type="dcterms:W3CDTF">2024-05-17T14:31:52Z</dcterms:created>
  <dcterms:modified xsi:type="dcterms:W3CDTF">2024-05-20T10:35:51Z</dcterms:modified>
</cp:coreProperties>
</file>